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78" r:id="rId3"/>
    <p:sldId id="279" r:id="rId4"/>
    <p:sldId id="27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66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26C72-1DC3-4EFD-92BB-E9E6D18512D5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1268C-CC98-471C-8138-37C28A124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38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86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267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41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88BF2A-5F3F-4000-A597-40B2442643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44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9713F-D665-3D5E-6401-D4D98DC7E7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A6D632-DA5B-32C7-6732-065DAFA012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C8EB5-192F-8D84-4AAD-4CB5ED404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7E5FF-8DEE-DA52-A8FA-CD8C7B4EF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F6AF1-FE3B-3C01-119D-63FF481BF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6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8B04B-1994-4911-AFB0-51FF3EA06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BED792-AD6F-0DE8-A85D-CD9E8931B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9A3AD-7447-E1FE-8085-55DC2CE29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C8B1B-4978-DEDF-1BCC-BB297875D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832B4-204B-CE02-AA0B-B45AF6A69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129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CBAB98-D530-93E8-2FD0-39ABC30951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CBEE9B-E2A0-A423-B354-12ECEA28A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43743-6A2D-F08C-7D03-E604DFB27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D50B1-0035-C43F-999D-301656E7B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6921C-1528-443B-62B8-486E1A45A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7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C0F3C-30EC-F572-8A4A-1E624BEDB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89CE8-4BFD-436D-6EFD-68C7F21B2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BE580-0921-F608-385F-20C651FFD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94120-4C91-4B0C-01E7-C390AA597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2A6DE-06A4-20B3-2ACE-0BF9C70F8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6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6F78-4F14-07D9-636E-17838D0E2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A2D59-1230-DE94-CB71-1BD82314E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3D1FE-9886-CB4A-5BF6-EB8AE241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6DF5E-F778-F762-6496-C83DA59ED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90EF1-9189-ACCC-239F-690561140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07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8DAC7-D718-2A6D-AB80-F295DDE82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B1EB5-6A28-5BD6-6D9F-D53FCC49C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CFA08-C306-A96A-F761-1C0281071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80A3A-5D4F-63DB-781D-FA6319BD7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1122D-FB06-1354-59BA-BCD8A552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E3791-CEB1-3C08-1276-388958F56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962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B25B-7A72-B193-F639-58E664F68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60C35-BC74-3077-945B-1B4CBC531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0826C-C169-4BC5-18FB-9EA9166309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A728B0-3797-E84A-8181-6F32743C37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CB1DF7-2C5A-ABD6-864D-930AEED0E5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B788A8-3871-5421-525F-658CA427B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73970-45F1-3622-B8B0-4059102DA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60A16A-12E9-274B-51F8-4DFEAE43A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373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9AAA2-1B79-9D2D-BF91-496BBBF9C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F4F5A8-D9EC-B0DA-35A2-033FD9D71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B15634-7D65-2006-FEB6-39E0FAEF8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B8A28B-5233-8C43-64F4-F568E107C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892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53644-0E38-0D54-A2DE-C5634F16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422CE1-6A29-5FF0-E497-2F0DFC7B8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1D140A-8A50-7930-BA2C-D413AAD88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231B1-44DD-C9AB-CAA6-2DD695F76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76C39-8CF3-18BE-BE7F-4FAAB475B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31B5E-8E19-1229-EFC3-0CE9B3B42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A3D260-2A2C-306C-1100-C6593648C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B3B8FD-DCF6-8679-E247-616333A5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850E9-DFDB-B761-0302-BB7B99FD7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93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73890-EC8F-5119-E873-E8A03D6FB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BBF6D5-EA57-B5D4-2720-1DF1EAD58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4A9E3F-9AEF-B586-57C9-1154096E6D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6B88B5-6043-3083-4DCB-EC60473A0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D1E0A-2F0A-EAD8-435E-560476269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466672-A9F0-4B85-9B18-385B4FA6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401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4B996B-0D49-8196-DAFF-1E60AFE3F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C3465-8938-8614-3BD9-CF0ECE3D6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2CFA5-26B0-5DFC-A6DA-712C48DB98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6CFA96-C0F2-46A3-9EB0-7603AFCD6744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CEAD7-1B5D-5705-CC0A-93F26F6EC3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B2245-F781-CDA7-6C49-941E3AF78A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8D7B0A-3EA1-4D9D-9810-0886396D8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1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3E85-00EE-4B69-B030-BA6D83A8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638"/>
            <a:ext cx="12192000" cy="548739"/>
          </a:xfrm>
          <a:gradFill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</a:gradFill>
        </p:spPr>
        <p:txBody>
          <a:bodyPr>
            <a:normAutofit fontScale="90000"/>
          </a:bodyPr>
          <a:lstStyle/>
          <a:p>
            <a:r>
              <a:rPr lang="es-PE"/>
              <a:t>El Problema</a:t>
            </a:r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132BD16-6D35-4A28-A2A7-9007D896261E}"/>
              </a:ext>
            </a:extLst>
          </p:cNvPr>
          <p:cNvGrpSpPr/>
          <p:nvPr/>
        </p:nvGrpSpPr>
        <p:grpSpPr>
          <a:xfrm>
            <a:off x="746524" y="1419726"/>
            <a:ext cx="3692061" cy="3873952"/>
            <a:chOff x="746524" y="1419726"/>
            <a:chExt cx="3692061" cy="387395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3DAE0C3-11DC-4E69-9D84-8686A707B937}"/>
                </a:ext>
              </a:extLst>
            </p:cNvPr>
            <p:cNvSpPr/>
            <p:nvPr/>
          </p:nvSpPr>
          <p:spPr>
            <a:xfrm>
              <a:off x="746524" y="1419726"/>
              <a:ext cx="3692061" cy="3873952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s-PE" sz="2000">
                  <a:solidFill>
                    <a:schemeClr val="tx1"/>
                  </a:solidFill>
                </a:rPr>
                <a:t>Entorno</a:t>
              </a:r>
              <a:endParaRPr lang="en-US" sz="2000">
                <a:solidFill>
                  <a:schemeClr val="tx1"/>
                </a:solidFill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F4CFAF21-C40D-4315-BEBA-D0E83E782B68}"/>
                </a:ext>
              </a:extLst>
            </p:cNvPr>
            <p:cNvSpPr/>
            <p:nvPr/>
          </p:nvSpPr>
          <p:spPr>
            <a:xfrm>
              <a:off x="1558723" y="2442682"/>
              <a:ext cx="2067662" cy="1828041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s-PE">
                  <a:solidFill>
                    <a:schemeClr val="tx1"/>
                  </a:solidFill>
                </a:rPr>
                <a:t>Servicio</a:t>
              </a:r>
            </a:p>
            <a:p>
              <a:pPr algn="ctr"/>
              <a:r>
                <a:rPr lang="es-PE">
                  <a:solidFill>
                    <a:schemeClr val="tx1"/>
                  </a:solidFill>
                </a:rPr>
                <a:t>Principal</a:t>
              </a:r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EAB3CD9-231D-419F-A687-0D8DF5E3277F}"/>
              </a:ext>
            </a:extLst>
          </p:cNvPr>
          <p:cNvSpPr txBox="1"/>
          <p:nvPr/>
        </p:nvSpPr>
        <p:spPr>
          <a:xfrm>
            <a:off x="0" y="6454534"/>
            <a:ext cx="6096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050"/>
              <a:t>Application Infrastructure patterns / Cross-cutting concerns / Externalized configuration</a:t>
            </a:r>
          </a:p>
          <a:p>
            <a:r>
              <a:rPr lang="en-US" sz="1050"/>
              <a:t>https://microservices.io/patterns/externalized-configuration.html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F6EB2D-52CE-4201-938B-0A7F0FE2A0B4}"/>
              </a:ext>
            </a:extLst>
          </p:cNvPr>
          <p:cNvSpPr txBox="1"/>
          <p:nvPr/>
        </p:nvSpPr>
        <p:spPr>
          <a:xfrm>
            <a:off x="6096001" y="6548333"/>
            <a:ext cx="609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/>
              <a:t>https://github.com/jtoulier/api-developer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15E8C-6852-4B95-B84B-E8C781E455BE}"/>
              </a:ext>
            </a:extLst>
          </p:cNvPr>
          <p:cNvSpPr txBox="1"/>
          <p:nvPr/>
        </p:nvSpPr>
        <p:spPr>
          <a:xfrm>
            <a:off x="0" y="538916"/>
            <a:ext cx="12192000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PE">
                <a:solidFill>
                  <a:srgbClr val="FF0000"/>
                </a:solidFill>
              </a:rPr>
              <a:t>1) El Servicio Principal no es una isla y requiere invocar a otros Servicios Secundarios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234E92-8A74-281D-9220-A98D893A0C00}"/>
              </a:ext>
            </a:extLst>
          </p:cNvPr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gradFill>
            <a:gsLst>
              <a:gs pos="0">
                <a:schemeClr val="accent1">
                  <a:lumMod val="89000"/>
                </a:schemeClr>
              </a:gs>
              <a:gs pos="97000">
                <a:schemeClr val="tx1"/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CA59D0-5455-98C1-C99D-E5A495EF4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504" y="0"/>
            <a:ext cx="5076496" cy="6857999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ADEC9B-F044-95D4-E475-8EC7EC54CE09}"/>
              </a:ext>
            </a:extLst>
          </p:cNvPr>
          <p:cNvSpPr txBox="1"/>
          <p:nvPr/>
        </p:nvSpPr>
        <p:spPr>
          <a:xfrm>
            <a:off x="33549" y="1094528"/>
            <a:ext cx="8542893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0" b="1">
                <a:solidFill>
                  <a:schemeClr val="bg1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Agente IA en Azure con APIs</a:t>
            </a:r>
          </a:p>
          <a:p>
            <a:r>
              <a:rPr lang="en-US" sz="4800">
                <a:solidFill>
                  <a:schemeClr val="bg1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en español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E01488-662E-0983-054F-EB9147510437}"/>
              </a:ext>
            </a:extLst>
          </p:cNvPr>
          <p:cNvSpPr txBox="1"/>
          <p:nvPr/>
        </p:nvSpPr>
        <p:spPr>
          <a:xfrm>
            <a:off x="338349" y="5550661"/>
            <a:ext cx="108879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  <a:latin typeface="Candara" panose="020E0502030303020204" pitchFamily="34" charset="0"/>
              </a:rPr>
              <a:t>Una aplicación conversacional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03914F-C350-7DDF-80A0-BC5E502DEA34}"/>
              </a:ext>
            </a:extLst>
          </p:cNvPr>
          <p:cNvSpPr txBox="1"/>
          <p:nvPr/>
        </p:nvSpPr>
        <p:spPr>
          <a:xfrm>
            <a:off x="338349" y="319426"/>
            <a:ext cx="3116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36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32558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3E85-00EE-4B69-B030-BA6D83A8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" y="0"/>
            <a:ext cx="12204000" cy="548739"/>
          </a:xfrm>
          <a:gradFill flip="none" rotWithShape="1">
            <a:gsLst>
              <a:gs pos="0">
                <a:srgbClr val="000814"/>
              </a:gs>
              <a:gs pos="100000">
                <a:srgbClr val="001D3D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r>
              <a:rPr lang="es-PE"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Título</a:t>
            </a:r>
            <a:endParaRPr lang="en-US" sz="40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15E8C-6852-4B95-B84B-E8C781E455BE}"/>
              </a:ext>
            </a:extLst>
          </p:cNvPr>
          <p:cNvSpPr txBox="1"/>
          <p:nvPr/>
        </p:nvSpPr>
        <p:spPr>
          <a:xfrm>
            <a:off x="-6000" y="541268"/>
            <a:ext cx="12204000" cy="369332"/>
          </a:xfrm>
          <a:prstGeom prst="rect">
            <a:avLst/>
          </a:prstGeom>
          <a:gradFill flip="none" rotWithShape="1">
            <a:gsLst>
              <a:gs pos="0">
                <a:srgbClr val="001D3D"/>
              </a:gs>
              <a:gs pos="100000">
                <a:srgbClr val="00356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 anchorCtr="0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s-PE">
                <a:solidFill>
                  <a:schemeClr val="bg1"/>
                </a:solidFill>
              </a:rPr>
              <a:t>Sub título</a:t>
            </a: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0A1A498-6B23-43BF-9992-901A23835479}"/>
              </a:ext>
            </a:extLst>
          </p:cNvPr>
          <p:cNvCxnSpPr>
            <a:cxnSpLocks/>
          </p:cNvCxnSpPr>
          <p:nvPr/>
        </p:nvCxnSpPr>
        <p:spPr>
          <a:xfrm>
            <a:off x="135606" y="6085257"/>
            <a:ext cx="3290958" cy="0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Speech Bubble: Rectangle with Corners Rounded 59">
            <a:extLst>
              <a:ext uri="{FF2B5EF4-FFF2-40B4-BE49-F238E27FC236}">
                <a16:creationId xmlns:a16="http://schemas.microsoft.com/office/drawing/2014/main" id="{4397F21D-9C8A-4BC2-B331-FCF00C722813}"/>
              </a:ext>
            </a:extLst>
          </p:cNvPr>
          <p:cNvSpPr/>
          <p:nvPr/>
        </p:nvSpPr>
        <p:spPr>
          <a:xfrm>
            <a:off x="248289" y="6177412"/>
            <a:ext cx="1138136" cy="638160"/>
          </a:xfrm>
          <a:prstGeom prst="wedgeRoundRectCallout">
            <a:avLst>
              <a:gd name="adj1" fmla="val 120191"/>
              <a:gd name="adj2" fmla="val -19195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Llamada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99459-E3A7-3B7F-EB72-DF93824218D6}"/>
              </a:ext>
            </a:extLst>
          </p:cNvPr>
          <p:cNvSpPr txBox="1"/>
          <p:nvPr/>
        </p:nvSpPr>
        <p:spPr>
          <a:xfrm>
            <a:off x="10434849" y="43537"/>
            <a:ext cx="1757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24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916110D6-3A43-5EC7-CC79-F9C7525AEE31}"/>
              </a:ext>
            </a:extLst>
          </p:cNvPr>
          <p:cNvSpPr/>
          <p:nvPr/>
        </p:nvSpPr>
        <p:spPr>
          <a:xfrm>
            <a:off x="2482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18FE3E5-577E-F79D-4899-639FFF555FEA}"/>
              </a:ext>
            </a:extLst>
          </p:cNvPr>
          <p:cNvSpPr/>
          <p:nvPr/>
        </p:nvSpPr>
        <p:spPr>
          <a:xfrm>
            <a:off x="403964" y="1673263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1C2361BB-42AD-39E8-B4C9-945A01AC49AB}"/>
              </a:ext>
            </a:extLst>
          </p:cNvPr>
          <p:cNvSpPr/>
          <p:nvPr/>
        </p:nvSpPr>
        <p:spPr>
          <a:xfrm>
            <a:off x="551907" y="2366944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C3C221E4-2F35-217B-2D1B-185C9097E49C}"/>
              </a:ext>
            </a:extLst>
          </p:cNvPr>
          <p:cNvSpPr/>
          <p:nvPr/>
        </p:nvSpPr>
        <p:spPr>
          <a:xfrm>
            <a:off x="786246" y="3016664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7722EEB0-D9A1-3508-F1FD-31CD4A23C0ED}"/>
              </a:ext>
            </a:extLst>
          </p:cNvPr>
          <p:cNvSpPr/>
          <p:nvPr/>
        </p:nvSpPr>
        <p:spPr>
          <a:xfrm>
            <a:off x="878641" y="3645925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ABA34FA5-D9F9-9B63-7191-3941E12F0609}"/>
              </a:ext>
            </a:extLst>
          </p:cNvPr>
          <p:cNvSpPr/>
          <p:nvPr/>
        </p:nvSpPr>
        <p:spPr>
          <a:xfrm>
            <a:off x="878641" y="4570374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AB30929-29B8-5A97-8E86-1A7537667CFE}"/>
              </a:ext>
            </a:extLst>
          </p:cNvPr>
          <p:cNvSpPr/>
          <p:nvPr/>
        </p:nvSpPr>
        <p:spPr>
          <a:xfrm>
            <a:off x="32708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85B13B7C-682A-5272-2D34-89817B2B9296}"/>
              </a:ext>
            </a:extLst>
          </p:cNvPr>
          <p:cNvSpPr/>
          <p:nvPr/>
        </p:nvSpPr>
        <p:spPr>
          <a:xfrm>
            <a:off x="3426564" y="1673263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0BFF74D3-1E27-A4CC-4CAC-8596D844BBC7}"/>
              </a:ext>
            </a:extLst>
          </p:cNvPr>
          <p:cNvSpPr/>
          <p:nvPr/>
        </p:nvSpPr>
        <p:spPr>
          <a:xfrm>
            <a:off x="3574507" y="2366944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44399F6D-282E-6268-BAB7-C30276487731}"/>
              </a:ext>
            </a:extLst>
          </p:cNvPr>
          <p:cNvSpPr/>
          <p:nvPr/>
        </p:nvSpPr>
        <p:spPr>
          <a:xfrm>
            <a:off x="3808846" y="3016664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AF467F28-64E4-5224-95DE-687F24B7BA2F}"/>
              </a:ext>
            </a:extLst>
          </p:cNvPr>
          <p:cNvSpPr/>
          <p:nvPr/>
        </p:nvSpPr>
        <p:spPr>
          <a:xfrm>
            <a:off x="3901241" y="3645925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CCDF7619-0C57-F3AE-432D-7279968C058E}"/>
              </a:ext>
            </a:extLst>
          </p:cNvPr>
          <p:cNvSpPr/>
          <p:nvPr/>
        </p:nvSpPr>
        <p:spPr>
          <a:xfrm>
            <a:off x="3901241" y="4570374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DBA9E3B3-C6C4-4F02-ECF1-6530A6C34679}"/>
              </a:ext>
            </a:extLst>
          </p:cNvPr>
          <p:cNvSpPr/>
          <p:nvPr/>
        </p:nvSpPr>
        <p:spPr>
          <a:xfrm>
            <a:off x="6248402" y="1113823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640D7E05-29BF-D9FA-469B-87A58D4BABDE}"/>
              </a:ext>
            </a:extLst>
          </p:cNvPr>
          <p:cNvSpPr/>
          <p:nvPr/>
        </p:nvSpPr>
        <p:spPr>
          <a:xfrm>
            <a:off x="6404077" y="1690941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A29711E2-A548-7480-3DBF-7D254FC74697}"/>
              </a:ext>
            </a:extLst>
          </p:cNvPr>
          <p:cNvSpPr/>
          <p:nvPr/>
        </p:nvSpPr>
        <p:spPr>
          <a:xfrm>
            <a:off x="6552020" y="2384622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B9F583C6-A6FE-B2C7-0339-6C30292F75AF}"/>
              </a:ext>
            </a:extLst>
          </p:cNvPr>
          <p:cNvSpPr/>
          <p:nvPr/>
        </p:nvSpPr>
        <p:spPr>
          <a:xfrm>
            <a:off x="6786359" y="3034342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282F28AB-0C12-0A23-2E78-67F43DDF43F3}"/>
              </a:ext>
            </a:extLst>
          </p:cNvPr>
          <p:cNvSpPr/>
          <p:nvPr/>
        </p:nvSpPr>
        <p:spPr>
          <a:xfrm>
            <a:off x="6878754" y="3663603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B618167F-7C0F-A95C-C7E4-A02EB5F58DAE}"/>
              </a:ext>
            </a:extLst>
          </p:cNvPr>
          <p:cNvSpPr/>
          <p:nvPr/>
        </p:nvSpPr>
        <p:spPr>
          <a:xfrm>
            <a:off x="6878754" y="4588052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F7963F55-2D1B-438D-9385-4644986238AB}"/>
              </a:ext>
            </a:extLst>
          </p:cNvPr>
          <p:cNvSpPr/>
          <p:nvPr/>
        </p:nvSpPr>
        <p:spPr>
          <a:xfrm>
            <a:off x="9225915" y="1090007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120D6970-593E-D87E-17D8-2B4083A189A7}"/>
              </a:ext>
            </a:extLst>
          </p:cNvPr>
          <p:cNvSpPr/>
          <p:nvPr/>
        </p:nvSpPr>
        <p:spPr>
          <a:xfrm>
            <a:off x="9381590" y="1667125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20362C9E-CDFB-5530-78B3-86B050D893C3}"/>
              </a:ext>
            </a:extLst>
          </p:cNvPr>
          <p:cNvSpPr/>
          <p:nvPr/>
        </p:nvSpPr>
        <p:spPr>
          <a:xfrm>
            <a:off x="9529533" y="2360806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C5DBD28A-4555-79B6-8103-ADEE7DE1899A}"/>
              </a:ext>
            </a:extLst>
          </p:cNvPr>
          <p:cNvSpPr/>
          <p:nvPr/>
        </p:nvSpPr>
        <p:spPr>
          <a:xfrm>
            <a:off x="9763872" y="3010526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37A31D3A-03B5-823B-6C43-9DECD478A10D}"/>
              </a:ext>
            </a:extLst>
          </p:cNvPr>
          <p:cNvSpPr/>
          <p:nvPr/>
        </p:nvSpPr>
        <p:spPr>
          <a:xfrm>
            <a:off x="9856267" y="3639787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B1489C8D-6FE2-6653-5800-DABFD03E2293}"/>
              </a:ext>
            </a:extLst>
          </p:cNvPr>
          <p:cNvSpPr/>
          <p:nvPr/>
        </p:nvSpPr>
        <p:spPr>
          <a:xfrm>
            <a:off x="9856267" y="4564236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CA0D60-A193-8D1F-14BD-E4C53BA8A5FD}"/>
              </a:ext>
            </a:extLst>
          </p:cNvPr>
          <p:cNvSpPr/>
          <p:nvPr/>
        </p:nvSpPr>
        <p:spPr>
          <a:xfrm>
            <a:off x="1623848" y="5973554"/>
            <a:ext cx="8944305" cy="884446"/>
          </a:xfrm>
          <a:prstGeom prst="rect">
            <a:avLst/>
          </a:prstGeom>
          <a:solidFill>
            <a:srgbClr val="FF0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YouTube CAPTIONS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8D277B-9A38-0CEC-7748-3DAB79537681}"/>
              </a:ext>
            </a:extLst>
          </p:cNvPr>
          <p:cNvSpPr/>
          <p:nvPr/>
        </p:nvSpPr>
        <p:spPr>
          <a:xfrm>
            <a:off x="1923393" y="5496909"/>
            <a:ext cx="8345214" cy="12507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Udemy Captions</a:t>
            </a:r>
          </a:p>
        </p:txBody>
      </p:sp>
    </p:spTree>
    <p:extLst>
      <p:ext uri="{BB962C8B-B14F-4D97-AF65-F5344CB8AC3E}">
        <p14:creationId xmlns:p14="http://schemas.microsoft.com/office/powerpoint/2010/main" val="3349318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peech Bubble: Rectangle with Corners Rounded 59">
            <a:extLst>
              <a:ext uri="{FF2B5EF4-FFF2-40B4-BE49-F238E27FC236}">
                <a16:creationId xmlns:a16="http://schemas.microsoft.com/office/drawing/2014/main" id="{4397F21D-9C8A-4BC2-B331-FCF00C722813}"/>
              </a:ext>
            </a:extLst>
          </p:cNvPr>
          <p:cNvSpPr/>
          <p:nvPr/>
        </p:nvSpPr>
        <p:spPr>
          <a:xfrm>
            <a:off x="248289" y="6177412"/>
            <a:ext cx="1138136" cy="638160"/>
          </a:xfrm>
          <a:prstGeom prst="wedgeRoundRectCallout">
            <a:avLst>
              <a:gd name="adj1" fmla="val 120191"/>
              <a:gd name="adj2" fmla="val -19195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Llamada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916110D6-3A43-5EC7-CC79-F9C7525AEE31}"/>
              </a:ext>
            </a:extLst>
          </p:cNvPr>
          <p:cNvSpPr/>
          <p:nvPr/>
        </p:nvSpPr>
        <p:spPr>
          <a:xfrm>
            <a:off x="2482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D18FE3E5-577E-F79D-4899-639FFF555FEA}"/>
              </a:ext>
            </a:extLst>
          </p:cNvPr>
          <p:cNvSpPr/>
          <p:nvPr/>
        </p:nvSpPr>
        <p:spPr>
          <a:xfrm>
            <a:off x="370490" y="2091737"/>
            <a:ext cx="2361362" cy="133726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2AB30929-29B8-5A97-8E86-1A7537667CFE}"/>
              </a:ext>
            </a:extLst>
          </p:cNvPr>
          <p:cNvSpPr/>
          <p:nvPr/>
        </p:nvSpPr>
        <p:spPr>
          <a:xfrm>
            <a:off x="3270889" y="1096145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85B13B7C-682A-5272-2D34-89817B2B9296}"/>
              </a:ext>
            </a:extLst>
          </p:cNvPr>
          <p:cNvSpPr/>
          <p:nvPr/>
        </p:nvSpPr>
        <p:spPr>
          <a:xfrm>
            <a:off x="3426564" y="1673263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0BFF74D3-1E27-A4CC-4CAC-8596D844BBC7}"/>
              </a:ext>
            </a:extLst>
          </p:cNvPr>
          <p:cNvSpPr/>
          <p:nvPr/>
        </p:nvSpPr>
        <p:spPr>
          <a:xfrm>
            <a:off x="3574507" y="2366944"/>
            <a:ext cx="2065477" cy="127284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DBA9E3B3-C6C4-4F02-ECF1-6530A6C34679}"/>
              </a:ext>
            </a:extLst>
          </p:cNvPr>
          <p:cNvSpPr/>
          <p:nvPr/>
        </p:nvSpPr>
        <p:spPr>
          <a:xfrm>
            <a:off x="6248402" y="1113823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640D7E05-29BF-D9FA-469B-87A58D4BABDE}"/>
              </a:ext>
            </a:extLst>
          </p:cNvPr>
          <p:cNvSpPr/>
          <p:nvPr/>
        </p:nvSpPr>
        <p:spPr>
          <a:xfrm>
            <a:off x="6404077" y="1690941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A29711E2-A548-7480-3DBF-7D254FC74697}"/>
              </a:ext>
            </a:extLst>
          </p:cNvPr>
          <p:cNvSpPr/>
          <p:nvPr/>
        </p:nvSpPr>
        <p:spPr>
          <a:xfrm>
            <a:off x="6552020" y="2384622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B9F583C6-A6FE-B2C7-0339-6C30292F75AF}"/>
              </a:ext>
            </a:extLst>
          </p:cNvPr>
          <p:cNvSpPr/>
          <p:nvPr/>
        </p:nvSpPr>
        <p:spPr>
          <a:xfrm>
            <a:off x="6786359" y="3034343"/>
            <a:ext cx="1596798" cy="88507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F7963F55-2D1B-438D-9385-4644986238AB}"/>
              </a:ext>
            </a:extLst>
          </p:cNvPr>
          <p:cNvSpPr/>
          <p:nvPr/>
        </p:nvSpPr>
        <p:spPr>
          <a:xfrm>
            <a:off x="9225915" y="1090007"/>
            <a:ext cx="2672711" cy="497143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A1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120D6970-593E-D87E-17D8-2B4083A189A7}"/>
              </a:ext>
            </a:extLst>
          </p:cNvPr>
          <p:cNvSpPr/>
          <p:nvPr/>
        </p:nvSpPr>
        <p:spPr>
          <a:xfrm>
            <a:off x="9381590" y="1667125"/>
            <a:ext cx="2361362" cy="424611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20362C9E-CDFB-5530-78B3-86B050D893C3}"/>
              </a:ext>
            </a:extLst>
          </p:cNvPr>
          <p:cNvSpPr/>
          <p:nvPr/>
        </p:nvSpPr>
        <p:spPr>
          <a:xfrm>
            <a:off x="9529533" y="2360806"/>
            <a:ext cx="2065477" cy="336903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C5DBD28A-4555-79B6-8103-ADEE7DE1899A}"/>
              </a:ext>
            </a:extLst>
          </p:cNvPr>
          <p:cNvSpPr/>
          <p:nvPr/>
        </p:nvSpPr>
        <p:spPr>
          <a:xfrm>
            <a:off x="9763872" y="3010526"/>
            <a:ext cx="1596798" cy="2488205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37A31D3A-03B5-823B-6C43-9DECD478A10D}"/>
              </a:ext>
            </a:extLst>
          </p:cNvPr>
          <p:cNvSpPr/>
          <p:nvPr/>
        </p:nvSpPr>
        <p:spPr>
          <a:xfrm>
            <a:off x="9856267" y="3639787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B1489C8D-6FE2-6653-5800-DABFD03E2293}"/>
              </a:ext>
            </a:extLst>
          </p:cNvPr>
          <p:cNvSpPr/>
          <p:nvPr/>
        </p:nvSpPr>
        <p:spPr>
          <a:xfrm>
            <a:off x="9856267" y="4564236"/>
            <a:ext cx="1412008" cy="854110"/>
          </a:xfrm>
          <a:prstGeom prst="roundRect">
            <a:avLst/>
          </a:prstGeom>
          <a:gradFill flip="none" rotWithShape="1">
            <a:gsLst>
              <a:gs pos="15000">
                <a:srgbClr val="AAC19A"/>
              </a:gs>
              <a:gs pos="0">
                <a:schemeClr val="bg1"/>
              </a:gs>
              <a:gs pos="100000">
                <a:schemeClr val="accent6">
                  <a:lumMod val="75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A5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C5C39C3-D1E9-3127-8D7D-3E41EFB0C1CE}"/>
              </a:ext>
            </a:extLst>
          </p:cNvPr>
          <p:cNvSpPr/>
          <p:nvPr/>
        </p:nvSpPr>
        <p:spPr>
          <a:xfrm>
            <a:off x="367133" y="3919420"/>
            <a:ext cx="2361362" cy="133726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A2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9902887-4ED3-8B86-59EE-1326CB173DD5}"/>
              </a:ext>
            </a:extLst>
          </p:cNvPr>
          <p:cNvSpPr/>
          <p:nvPr/>
        </p:nvSpPr>
        <p:spPr>
          <a:xfrm>
            <a:off x="3574506" y="4045325"/>
            <a:ext cx="2065477" cy="1272843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A3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DF76EDF-A6FA-83F6-22D9-6235964825EE}"/>
              </a:ext>
            </a:extLst>
          </p:cNvPr>
          <p:cNvSpPr/>
          <p:nvPr/>
        </p:nvSpPr>
        <p:spPr>
          <a:xfrm>
            <a:off x="6786358" y="4145512"/>
            <a:ext cx="1596798" cy="88507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Nivel A4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0A1A498-6B23-43BF-9992-901A23835479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2728495" y="4588052"/>
            <a:ext cx="846011" cy="93695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B6702E30-9BFD-417A-491C-8112DA82C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" y="0"/>
            <a:ext cx="12204000" cy="548739"/>
          </a:xfrm>
          <a:gradFill flip="none" rotWithShape="1">
            <a:gsLst>
              <a:gs pos="0">
                <a:srgbClr val="000814"/>
              </a:gs>
              <a:gs pos="100000">
                <a:srgbClr val="001D3D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r>
              <a:rPr lang="es-PE"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Título</a:t>
            </a:r>
            <a:endParaRPr lang="en-US" sz="40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98744C-F253-E044-C944-82008C85CA8A}"/>
              </a:ext>
            </a:extLst>
          </p:cNvPr>
          <p:cNvSpPr txBox="1"/>
          <p:nvPr/>
        </p:nvSpPr>
        <p:spPr>
          <a:xfrm>
            <a:off x="-6000" y="541268"/>
            <a:ext cx="12204000" cy="369332"/>
          </a:xfrm>
          <a:prstGeom prst="rect">
            <a:avLst/>
          </a:prstGeom>
          <a:gradFill flip="none" rotWithShape="1">
            <a:gsLst>
              <a:gs pos="0">
                <a:srgbClr val="001D3D"/>
              </a:gs>
              <a:gs pos="100000">
                <a:srgbClr val="00356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 anchorCtr="0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s-PE">
                <a:solidFill>
                  <a:schemeClr val="bg1"/>
                </a:solidFill>
              </a:rPr>
              <a:t>Sub título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A4BC1A-5D02-7824-8E9F-89DF231E377D}"/>
              </a:ext>
            </a:extLst>
          </p:cNvPr>
          <p:cNvSpPr txBox="1"/>
          <p:nvPr/>
        </p:nvSpPr>
        <p:spPr>
          <a:xfrm>
            <a:off x="10434849" y="43537"/>
            <a:ext cx="1757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24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6132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E3E85-00EE-4B69-B030-BA6D83A8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" y="0"/>
            <a:ext cx="12204000" cy="548739"/>
          </a:xfrm>
          <a:gradFill flip="none" rotWithShape="1">
            <a:gsLst>
              <a:gs pos="0">
                <a:srgbClr val="000814"/>
              </a:gs>
              <a:gs pos="100000">
                <a:srgbClr val="001D3D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>
            <a:noAutofit/>
          </a:bodyPr>
          <a:lstStyle/>
          <a:p>
            <a:r>
              <a:rPr lang="es-PE" sz="4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La solución con patrones</a:t>
            </a:r>
            <a:endParaRPr lang="en-US" sz="400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3DAE0C3-11DC-4E69-9D84-8686A707B937}"/>
              </a:ext>
            </a:extLst>
          </p:cNvPr>
          <p:cNvSpPr/>
          <p:nvPr/>
        </p:nvSpPr>
        <p:spPr>
          <a:xfrm>
            <a:off x="217632" y="1312414"/>
            <a:ext cx="2672711" cy="526618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C1: 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515E8C-6852-4B95-B84B-E8C781E455BE}"/>
              </a:ext>
            </a:extLst>
          </p:cNvPr>
          <p:cNvSpPr txBox="1"/>
          <p:nvPr/>
        </p:nvSpPr>
        <p:spPr>
          <a:xfrm>
            <a:off x="-6000" y="541268"/>
            <a:ext cx="12204000" cy="369332"/>
          </a:xfrm>
          <a:prstGeom prst="rect">
            <a:avLst/>
          </a:prstGeom>
          <a:gradFill flip="none" rotWithShape="1">
            <a:gsLst>
              <a:gs pos="0">
                <a:srgbClr val="001D3D"/>
              </a:gs>
              <a:gs pos="100000">
                <a:srgbClr val="003566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t" anchorCtr="0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s-PE">
                <a:solidFill>
                  <a:schemeClr val="bg1"/>
                </a:solidFill>
              </a:rPr>
              <a:t>8) Debe centralizarse la configuración en un sitio externo a los Servicios involucrados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E0DE2F-A957-43CA-B5BA-09EFE95165A6}"/>
              </a:ext>
            </a:extLst>
          </p:cNvPr>
          <p:cNvSpPr txBox="1"/>
          <p:nvPr/>
        </p:nvSpPr>
        <p:spPr>
          <a:xfrm>
            <a:off x="392712" y="5020347"/>
            <a:ext cx="2251097" cy="1061829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algn="ctr"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PE" sz="900"/>
              <a:t>data.server.ip=192.168.1.84</a:t>
            </a:r>
          </a:p>
          <a:p>
            <a:r>
              <a:rPr lang="es-PE" sz="900"/>
              <a:t>data.server.db.name=DB-APP</a:t>
            </a:r>
          </a:p>
          <a:p>
            <a:r>
              <a:rPr lang="es-PE" sz="900"/>
              <a:t>data.server.db.login=LOGIN-APP</a:t>
            </a:r>
          </a:p>
          <a:p>
            <a:r>
              <a:rPr lang="es-PE" sz="900"/>
              <a:t>data.server.db.password=P@ssw0rd</a:t>
            </a:r>
          </a:p>
          <a:p>
            <a:endParaRPr lang="es-PE" sz="900"/>
          </a:p>
          <a:p>
            <a:r>
              <a:rPr lang="es-PE" sz="900"/>
              <a:t>file.server.name=FILESERVER-APP</a:t>
            </a:r>
          </a:p>
          <a:p>
            <a:r>
              <a:rPr lang="es-PE" sz="900"/>
              <a:t>file.server.share=SHAREDFOLDER</a:t>
            </a:r>
            <a:endParaRPr lang="en-US" sz="90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4CFAF21-C40D-4315-BEBA-D0E83E782B68}"/>
              </a:ext>
            </a:extLst>
          </p:cNvPr>
          <p:cNvSpPr/>
          <p:nvPr/>
        </p:nvSpPr>
        <p:spPr>
          <a:xfrm>
            <a:off x="411084" y="2241344"/>
            <a:ext cx="2067662" cy="182804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C2: µServicio</a:t>
            </a:r>
          </a:p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Principal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8DED6601-83CE-4454-B05C-4BF22F8F5BF9}"/>
              </a:ext>
            </a:extLst>
          </p:cNvPr>
          <p:cNvSpPr/>
          <p:nvPr/>
        </p:nvSpPr>
        <p:spPr>
          <a:xfrm>
            <a:off x="1856136" y="4062748"/>
            <a:ext cx="452945" cy="224603"/>
          </a:xfrm>
          <a:prstGeom prst="homePlate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8" name="Arrow: Pentagon 27">
            <a:extLst>
              <a:ext uri="{FF2B5EF4-FFF2-40B4-BE49-F238E27FC236}">
                <a16:creationId xmlns:a16="http://schemas.microsoft.com/office/drawing/2014/main" id="{FBF2A853-4FB0-4262-99A6-F7AB1D2F1C5B}"/>
              </a:ext>
            </a:extLst>
          </p:cNvPr>
          <p:cNvSpPr/>
          <p:nvPr/>
        </p:nvSpPr>
        <p:spPr>
          <a:xfrm>
            <a:off x="1856136" y="4409159"/>
            <a:ext cx="452945" cy="224603"/>
          </a:xfrm>
          <a:prstGeom prst="homePlate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C0B8FF"/>
              </a:gs>
              <a:gs pos="100000">
                <a:srgbClr val="8070FE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799F4E2-3121-4004-83A0-F6E7EFB4DED8}"/>
              </a:ext>
            </a:extLst>
          </p:cNvPr>
          <p:cNvSpPr/>
          <p:nvPr/>
        </p:nvSpPr>
        <p:spPr>
          <a:xfrm>
            <a:off x="9860429" y="4334448"/>
            <a:ext cx="1986240" cy="170383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7426290-DD60-46BD-B1A6-F1E705D97FDE}"/>
              </a:ext>
            </a:extLst>
          </p:cNvPr>
          <p:cNvSpPr/>
          <p:nvPr/>
        </p:nvSpPr>
        <p:spPr>
          <a:xfrm>
            <a:off x="10104021" y="5021491"/>
            <a:ext cx="1499057" cy="89038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Servicio</a:t>
            </a:r>
          </a:p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Secundario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85933AA5-F2FB-4F3F-8AF7-CAD5858BE1B8}"/>
              </a:ext>
            </a:extLst>
          </p:cNvPr>
          <p:cNvSpPr/>
          <p:nvPr/>
        </p:nvSpPr>
        <p:spPr>
          <a:xfrm>
            <a:off x="7987660" y="5693293"/>
            <a:ext cx="1138136" cy="444100"/>
          </a:xfrm>
          <a:prstGeom prst="wedgeRoundRectCallout">
            <a:avLst>
              <a:gd name="adj1" fmla="val 158096"/>
              <a:gd name="adj2" fmla="val -93628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Carpeta Compartida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F860431-7F10-4A19-A5D1-E2C1729061A2}"/>
              </a:ext>
            </a:extLst>
          </p:cNvPr>
          <p:cNvSpPr/>
          <p:nvPr/>
        </p:nvSpPr>
        <p:spPr>
          <a:xfrm>
            <a:off x="4370853" y="1089551"/>
            <a:ext cx="2672711" cy="2558109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C3: 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81A1845A-8F1C-4BB4-B4DB-21C964798CCB}"/>
              </a:ext>
            </a:extLst>
          </p:cNvPr>
          <p:cNvSpPr/>
          <p:nvPr/>
        </p:nvSpPr>
        <p:spPr>
          <a:xfrm>
            <a:off x="4716215" y="1697456"/>
            <a:ext cx="2067662" cy="679684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C4: Servicio de Configuración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D9812D60-4FD6-40C8-922C-EAD5F62765E3}"/>
              </a:ext>
            </a:extLst>
          </p:cNvPr>
          <p:cNvSpPr/>
          <p:nvPr/>
        </p:nvSpPr>
        <p:spPr>
          <a:xfrm>
            <a:off x="7987660" y="4349639"/>
            <a:ext cx="1138136" cy="444100"/>
          </a:xfrm>
          <a:prstGeom prst="wedgeRoundRectCallout">
            <a:avLst>
              <a:gd name="adj1" fmla="val 152893"/>
              <a:gd name="adj2" fmla="val 13417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Servidor de Archivos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BD80B6E-FD2E-4E9A-948A-94D98A712BDD}"/>
              </a:ext>
            </a:extLst>
          </p:cNvPr>
          <p:cNvSpPr/>
          <p:nvPr/>
        </p:nvSpPr>
        <p:spPr>
          <a:xfrm>
            <a:off x="9860429" y="2445806"/>
            <a:ext cx="1986240" cy="170383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EA381"/>
              </a:gs>
              <a:gs pos="100000">
                <a:srgbClr val="FC470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C5: Entorno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DCFA11A-60EA-4339-A80B-0EB8A59E8D88}"/>
              </a:ext>
            </a:extLst>
          </p:cNvPr>
          <p:cNvSpPr/>
          <p:nvPr/>
        </p:nvSpPr>
        <p:spPr>
          <a:xfrm>
            <a:off x="10104021" y="3132849"/>
            <a:ext cx="1499057" cy="862681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C6: Servicio</a:t>
            </a:r>
          </a:p>
          <a:p>
            <a:pPr algn="ctr"/>
            <a:r>
              <a:rPr lang="es-PE"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Secundario</a:t>
            </a:r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B16C0C2B-FC5A-41C9-A9BC-35B768B811E0}"/>
              </a:ext>
            </a:extLst>
          </p:cNvPr>
          <p:cNvSpPr/>
          <p:nvPr/>
        </p:nvSpPr>
        <p:spPr>
          <a:xfrm>
            <a:off x="7987660" y="2155090"/>
            <a:ext cx="1138136" cy="444100"/>
          </a:xfrm>
          <a:prstGeom prst="wedgeRoundRectCallout">
            <a:avLst>
              <a:gd name="adj1" fmla="val 150125"/>
              <a:gd name="adj2" fmla="val 80463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IP Servidor de Base de Datos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EFC0B25A-3AC6-499D-9E07-993CF8392F97}"/>
              </a:ext>
            </a:extLst>
          </p:cNvPr>
          <p:cNvSpPr/>
          <p:nvPr/>
        </p:nvSpPr>
        <p:spPr>
          <a:xfrm>
            <a:off x="7987660" y="2805847"/>
            <a:ext cx="1138137" cy="623153"/>
          </a:xfrm>
          <a:prstGeom prst="wedgeRoundRectCallout">
            <a:avLst>
              <a:gd name="adj1" fmla="val 157965"/>
              <a:gd name="adj2" fmla="val 40638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Nombre BD</a:t>
            </a:r>
          </a:p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Login</a:t>
            </a:r>
          </a:p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Password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6225C7F-0640-4B63-B559-BDC571A6B37E}"/>
              </a:ext>
            </a:extLst>
          </p:cNvPr>
          <p:cNvCxnSpPr>
            <a:stCxn id="9" idx="3"/>
            <a:endCxn id="43" idx="1"/>
          </p:cNvCxnSpPr>
          <p:nvPr/>
        </p:nvCxnSpPr>
        <p:spPr>
          <a:xfrm flipV="1">
            <a:off x="2309081" y="3564190"/>
            <a:ext cx="7794940" cy="610860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0FC6EBE-42D9-41B6-9B2C-3E31AF2F877C}"/>
              </a:ext>
            </a:extLst>
          </p:cNvPr>
          <p:cNvCxnSpPr>
            <a:stCxn id="28" idx="3"/>
            <a:endCxn id="38" idx="1"/>
          </p:cNvCxnSpPr>
          <p:nvPr/>
        </p:nvCxnSpPr>
        <p:spPr>
          <a:xfrm>
            <a:off x="2309081" y="4521461"/>
            <a:ext cx="7794940" cy="945224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167CC39-469A-43B2-9A8C-E8BB2FF0820B}"/>
              </a:ext>
            </a:extLst>
          </p:cNvPr>
          <p:cNvSpPr txBox="1"/>
          <p:nvPr/>
        </p:nvSpPr>
        <p:spPr>
          <a:xfrm>
            <a:off x="4581660" y="2435637"/>
            <a:ext cx="2251097" cy="112855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F5DB83"/>
              </a:gs>
              <a:gs pos="100000">
                <a:srgbClr val="EAB606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>
            <a:defPPr>
              <a:defRPr lang="en-US"/>
            </a:defPPr>
            <a:lvl1pPr algn="ctr">
              <a:defRPr sz="20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PE" sz="900"/>
              <a:t>data.server.ip=192.168.1.84</a:t>
            </a:r>
          </a:p>
          <a:p>
            <a:r>
              <a:rPr lang="es-PE" sz="900"/>
              <a:t>data.server.db.name=DB-APP</a:t>
            </a:r>
          </a:p>
          <a:p>
            <a:r>
              <a:rPr lang="es-PE" sz="900"/>
              <a:t>data.server.db.login=LOGIN-APP</a:t>
            </a:r>
          </a:p>
          <a:p>
            <a:r>
              <a:rPr lang="es-PE" sz="900"/>
              <a:t>data.server.db.password=P@ssw0rd</a:t>
            </a:r>
          </a:p>
          <a:p>
            <a:endParaRPr lang="es-PE" sz="900"/>
          </a:p>
          <a:p>
            <a:r>
              <a:rPr lang="es-PE" sz="900"/>
              <a:t>file.server.name=FILESERVER-APP</a:t>
            </a:r>
          </a:p>
          <a:p>
            <a:r>
              <a:rPr lang="es-PE" sz="900"/>
              <a:t>file.server.share=SHAREDFOLDER</a:t>
            </a:r>
            <a:endParaRPr lang="en-US" sz="90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0A1A498-6B23-43BF-9992-901A23835479}"/>
              </a:ext>
            </a:extLst>
          </p:cNvPr>
          <p:cNvCxnSpPr>
            <a:stCxn id="61" idx="3"/>
            <a:endCxn id="40" idx="1"/>
          </p:cNvCxnSpPr>
          <p:nvPr/>
        </p:nvCxnSpPr>
        <p:spPr>
          <a:xfrm flipV="1">
            <a:off x="1696060" y="2037298"/>
            <a:ext cx="3020155" cy="1791341"/>
          </a:xfrm>
          <a:prstGeom prst="straightConnector1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A6846EA-60A8-41E3-BF30-4D9512B9DBE0}"/>
              </a:ext>
            </a:extLst>
          </p:cNvPr>
          <p:cNvSpPr txBox="1"/>
          <p:nvPr/>
        </p:nvSpPr>
        <p:spPr>
          <a:xfrm rot="19560000">
            <a:off x="2658167" y="2527015"/>
            <a:ext cx="151676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100"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Obtener configuración</a:t>
            </a:r>
            <a:endParaRPr lang="en-US" sz="1100"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64C7202-29EF-4C5C-991E-B231C4424708}"/>
              </a:ext>
            </a:extLst>
          </p:cNvPr>
          <p:cNvSpPr txBox="1"/>
          <p:nvPr/>
        </p:nvSpPr>
        <p:spPr>
          <a:xfrm rot="19560000">
            <a:off x="2817346" y="2809573"/>
            <a:ext cx="15856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100"/>
            </a:lvl1pPr>
          </a:lstStyle>
          <a:p>
            <a:r>
              <a:rPr lang="es-PE"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Refrescar configuración</a:t>
            </a:r>
            <a:endParaRPr lang="en-US"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60" name="Speech Bubble: Rectangle with Corners Rounded 59">
            <a:extLst>
              <a:ext uri="{FF2B5EF4-FFF2-40B4-BE49-F238E27FC236}">
                <a16:creationId xmlns:a16="http://schemas.microsoft.com/office/drawing/2014/main" id="{4397F21D-9C8A-4BC2-B331-FCF00C722813}"/>
              </a:ext>
            </a:extLst>
          </p:cNvPr>
          <p:cNvSpPr/>
          <p:nvPr/>
        </p:nvSpPr>
        <p:spPr>
          <a:xfrm>
            <a:off x="2857689" y="1094277"/>
            <a:ext cx="1138136" cy="638160"/>
          </a:xfrm>
          <a:prstGeom prst="wedgeRoundRectCallout">
            <a:avLst>
              <a:gd name="adj1" fmla="val 161478"/>
              <a:gd name="adj2" fmla="val -1284"/>
              <a:gd name="adj3" fmla="val 16667"/>
            </a:avLst>
          </a:prstGeom>
          <a:gradFill flip="none" rotWithShape="1">
            <a:gsLst>
              <a:gs pos="100000">
                <a:srgbClr val="FFD975"/>
              </a:gs>
              <a:gs pos="15000">
                <a:srgbClr val="FFECBA"/>
              </a:gs>
              <a:gs pos="0">
                <a:schemeClr val="bg1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s-PE" sz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Vrinda" panose="020B0502040204020203" pitchFamily="34" charset="0"/>
              </a:rPr>
              <a:t>C7: URL del Servicio de Configuración</a:t>
            </a:r>
            <a:endParaRPr lang="en-US" sz="12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sp>
        <p:nvSpPr>
          <p:cNvPr id="61" name="Arrow: Pentagon 60">
            <a:extLst>
              <a:ext uri="{FF2B5EF4-FFF2-40B4-BE49-F238E27FC236}">
                <a16:creationId xmlns:a16="http://schemas.microsoft.com/office/drawing/2014/main" id="{DE8BBD80-1C3F-4991-BFE6-95F2A8C86859}"/>
              </a:ext>
            </a:extLst>
          </p:cNvPr>
          <p:cNvSpPr/>
          <p:nvPr/>
        </p:nvSpPr>
        <p:spPr>
          <a:xfrm>
            <a:off x="1243115" y="3716337"/>
            <a:ext cx="452945" cy="224603"/>
          </a:xfrm>
          <a:prstGeom prst="homePlate">
            <a:avLst/>
          </a:prstGeom>
          <a:gradFill flip="none" rotWithShape="1">
            <a:gsLst>
              <a:gs pos="0">
                <a:schemeClr val="bg1"/>
              </a:gs>
              <a:gs pos="15000">
                <a:srgbClr val="E7EAF9"/>
              </a:gs>
              <a:gs pos="100000">
                <a:srgbClr val="CED5F3"/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200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Vrinda" panose="020B0502040204020203" pitchFamily="34" charset="0"/>
            </a:endParaRPr>
          </a:p>
        </p:txBody>
      </p: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38952954-EA93-4F47-AD08-1AD2305D4F13}"/>
              </a:ext>
            </a:extLst>
          </p:cNvPr>
          <p:cNvCxnSpPr>
            <a:stCxn id="61" idx="2"/>
            <a:endCxn id="9" idx="1"/>
          </p:cNvCxnSpPr>
          <p:nvPr/>
        </p:nvCxnSpPr>
        <p:spPr>
          <a:xfrm rot="16200000" flipH="1">
            <a:off x="1517731" y="3836645"/>
            <a:ext cx="234110" cy="442699"/>
          </a:xfrm>
          <a:prstGeom prst="bentConnector2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7198EE69-4232-45BB-BDDC-A89962CAB316}"/>
              </a:ext>
            </a:extLst>
          </p:cNvPr>
          <p:cNvCxnSpPr>
            <a:stCxn id="61" idx="2"/>
            <a:endCxn id="28" idx="1"/>
          </p:cNvCxnSpPr>
          <p:nvPr/>
        </p:nvCxnSpPr>
        <p:spPr>
          <a:xfrm rot="16200000" flipH="1">
            <a:off x="1344526" y="4009850"/>
            <a:ext cx="580521" cy="442699"/>
          </a:xfrm>
          <a:prstGeom prst="bentConnector2">
            <a:avLst/>
          </a:prstGeom>
          <a:ln w="38100" cap="flat" cmpd="sng">
            <a:gradFill flip="none" rotWithShape="1">
              <a:gsLst>
                <a:gs pos="99000">
                  <a:srgbClr val="001233"/>
                </a:gs>
                <a:gs pos="46000">
                  <a:srgbClr val="001845"/>
                </a:gs>
                <a:gs pos="0">
                  <a:srgbClr val="023E7D"/>
                </a:gs>
              </a:gsLst>
              <a:lin ang="2700000" scaled="1"/>
              <a:tileRect/>
            </a:gradFill>
            <a:bevel/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4C99459-E3A7-3B7F-EB72-DF93824218D6}"/>
              </a:ext>
            </a:extLst>
          </p:cNvPr>
          <p:cNvSpPr txBox="1"/>
          <p:nvPr/>
        </p:nvSpPr>
        <p:spPr>
          <a:xfrm>
            <a:off x="10434849" y="43537"/>
            <a:ext cx="1757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6DB33F"/>
                </a:solidFill>
                <a:latin typeface="Candara" panose="020E0502030303020204" pitchFamily="34" charset="0"/>
                <a:cs typeface="Angsana New" panose="020B0502040204020203" pitchFamily="18" charset="-34"/>
              </a:rPr>
              <a:t>Spring Only</a:t>
            </a:r>
            <a:endParaRPr lang="en-US" sz="2400" i="1">
              <a:solidFill>
                <a:srgbClr val="6DB33F"/>
              </a:solidFill>
              <a:latin typeface="Candara" panose="020E0502030303020204" pitchFamily="34" charset="0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044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338</Words>
  <Application>Microsoft Office PowerPoint</Application>
  <PresentationFormat>Widescreen</PresentationFormat>
  <Paragraphs>105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Candara</vt:lpstr>
      <vt:lpstr>Source Sans Pro</vt:lpstr>
      <vt:lpstr>Office Theme</vt:lpstr>
      <vt:lpstr>El Problema</vt:lpstr>
      <vt:lpstr>Título</vt:lpstr>
      <vt:lpstr>Título</vt:lpstr>
      <vt:lpstr>La solución con patrones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Joseph Toulier Pighi</dc:creator>
  <cp:lastModifiedBy>Joseph Toulier Pighi</cp:lastModifiedBy>
  <cp:revision>3</cp:revision>
  <dcterms:created xsi:type="dcterms:W3CDTF">2025-12-11T01:03:42Z</dcterms:created>
  <dcterms:modified xsi:type="dcterms:W3CDTF">2025-12-11T03:44:08Z</dcterms:modified>
</cp:coreProperties>
</file>

<file path=docProps/thumbnail.jpeg>
</file>